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28"/>
  </p:notesMasterIdLst>
  <p:sldIdLst>
    <p:sldId id="496" r:id="rId2"/>
    <p:sldId id="256" r:id="rId3"/>
    <p:sldId id="278" r:id="rId4"/>
    <p:sldId id="497" r:id="rId5"/>
    <p:sldId id="262" r:id="rId6"/>
    <p:sldId id="514" r:id="rId7"/>
    <p:sldId id="264" r:id="rId8"/>
    <p:sldId id="282" r:id="rId9"/>
    <p:sldId id="516" r:id="rId10"/>
    <p:sldId id="260" r:id="rId11"/>
    <p:sldId id="517" r:id="rId12"/>
    <p:sldId id="518" r:id="rId13"/>
    <p:sldId id="269" r:id="rId14"/>
    <p:sldId id="500" r:id="rId15"/>
    <p:sldId id="502" r:id="rId16"/>
    <p:sldId id="504" r:id="rId17"/>
    <p:sldId id="505" r:id="rId18"/>
    <p:sldId id="501" r:id="rId19"/>
    <p:sldId id="272" r:id="rId20"/>
    <p:sldId id="524" r:id="rId21"/>
    <p:sldId id="257" r:id="rId22"/>
    <p:sldId id="258" r:id="rId23"/>
    <p:sldId id="525" r:id="rId24"/>
    <p:sldId id="526" r:id="rId25"/>
    <p:sldId id="261" r:id="rId26"/>
    <p:sldId id="45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A22C28-4D49-4BA8-9186-E84EA49055B5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8568D-FF68-4F5E-AE0F-EB9CD184A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7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73468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4662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7261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2301800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11916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8253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30259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10289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2670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505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6270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5897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18877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046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7061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730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11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40C06-3656-4478-89C5-3CA717310657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F1B52-B836-4EE7-9254-7D5BD213D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7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diagrammer.jpg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5A1E-546C-4FED-AC0F-DFA02958BD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Oracle HCM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665F5-C174-4CF4-B4CB-4CEC2794E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509963"/>
            <a:ext cx="8791575" cy="165576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Quest Group – Proposal</a:t>
            </a:r>
          </a:p>
        </p:txBody>
      </p:sp>
    </p:spTree>
    <p:extLst>
      <p:ext uri="{BB962C8B-B14F-4D97-AF65-F5344CB8AC3E}">
        <p14:creationId xmlns:p14="http://schemas.microsoft.com/office/powerpoint/2010/main" val="346489444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3BED28-567C-9D25-6D9E-6EE134CD3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" y="145774"/>
            <a:ext cx="11449878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6310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FAB7176-64E4-B0D3-E9C3-F486FF6D6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" y="110933"/>
            <a:ext cx="11237843" cy="66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8412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holding a piece of paper&#10;&#10;AI-generated content may be incorrect.">
            <a:extLst>
              <a:ext uri="{FF2B5EF4-FFF2-40B4-BE49-F238E27FC236}">
                <a16:creationId xmlns:a16="http://schemas.microsoft.com/office/drawing/2014/main" id="{7CBF1EE7-95A2-2B6C-1361-5AF7C68D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145774"/>
            <a:ext cx="11754678" cy="65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7682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440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Creating Business Group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CCC794-3B55-40F9-BD2D-0A52AC34B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65" y="1928949"/>
            <a:ext cx="4055165" cy="3376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68910-D4DE-43FA-933B-8E0586A4F207}"/>
              </a:ext>
            </a:extLst>
          </p:cNvPr>
          <p:cNvSpPr txBox="1"/>
          <p:nvPr/>
        </p:nvSpPr>
        <p:spPr>
          <a:xfrm>
            <a:off x="3038061" y="324764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3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"/>
          <p:cNvSpPr txBox="1">
            <a:spLocks noGrp="1"/>
          </p:cNvSpPr>
          <p:nvPr>
            <p:ph type="title"/>
          </p:nvPr>
        </p:nvSpPr>
        <p:spPr>
          <a:xfrm>
            <a:off x="-92765" y="238981"/>
            <a:ext cx="6370320" cy="58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2800"/>
              <a:buFont typeface="Trebuchet MS"/>
              <a:buNone/>
            </a:pPr>
            <a:r>
              <a:rPr lang="en-US" sz="3200" dirty="0"/>
              <a:t>What is a Business Group?</a:t>
            </a:r>
            <a:endParaRPr sz="3200" dirty="0"/>
          </a:p>
        </p:txBody>
      </p:sp>
      <p:sp>
        <p:nvSpPr>
          <p:cNvPr id="193" name="Google Shape;193;p2"/>
          <p:cNvSpPr txBox="1">
            <a:spLocks noGrp="1"/>
          </p:cNvSpPr>
          <p:nvPr>
            <p:ph type="body" idx="1"/>
          </p:nvPr>
        </p:nvSpPr>
        <p:spPr>
          <a:xfrm>
            <a:off x="304800" y="1088930"/>
            <a:ext cx="5273041" cy="539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Char char="▪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a top-level structure representing a company or multiple companies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Is it important?</a:t>
            </a:r>
            <a:endParaRPr sz="2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Helps structure and manage organizations efficiently.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Enables better data security and access control.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Supports multiple legal entities.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Allows customized HR policies</a:t>
            </a:r>
            <a:endParaRPr dirty="0"/>
          </a:p>
        </p:txBody>
      </p:sp>
      <p:pic>
        <p:nvPicPr>
          <p:cNvPr id="194" name="Google Shape;194;p2"/>
          <p:cNvPicPr preferRelativeResize="0"/>
          <p:nvPr/>
        </p:nvPicPr>
        <p:blipFill rotWithShape="1">
          <a:blip r:embed="rId3">
            <a:alphaModFix/>
          </a:blip>
          <a:srcRect l="26809" t="6481" r="27179" b="11594"/>
          <a:stretch/>
        </p:blipFill>
        <p:spPr>
          <a:xfrm>
            <a:off x="5842000" y="0"/>
            <a:ext cx="6349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"/>
          <p:cNvSpPr/>
          <p:nvPr/>
        </p:nvSpPr>
        <p:spPr>
          <a:xfrm>
            <a:off x="1020418" y="28462"/>
            <a:ext cx="101295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2629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800" cap="all" dirty="0">
                <a:latin typeface="+mj-lt"/>
                <a:ea typeface="+mj-ea"/>
                <a:cs typeface="+mj-cs"/>
                <a:sym typeface="Trebuchet MS"/>
              </a:rPr>
              <a:t>The Power of Oracle’s 6 Key Flex fields in Business Group </a:t>
            </a:r>
            <a:endParaRPr sz="28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206" name="Google Shape;206;p4"/>
          <p:cNvSpPr/>
          <p:nvPr/>
        </p:nvSpPr>
        <p:spPr>
          <a:xfrm>
            <a:off x="284258" y="1904427"/>
            <a:ext cx="6004559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Oracle ERP provides </a:t>
            </a:r>
            <a:r>
              <a:rPr lang="en-US" sz="2000" b="1" i="1" u="sng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six powerful Key Felxfields (KFFs) 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that give businesses ultimate flexibility in structuring their HR data. </a:t>
            </a:r>
            <a:endParaRPr dirty="0"/>
          </a:p>
        </p:txBody>
      </p:sp>
      <p:pic>
        <p:nvPicPr>
          <p:cNvPr id="210" name="Google Shape;210;p4"/>
          <p:cNvPicPr preferRelativeResize="0"/>
          <p:nvPr/>
        </p:nvPicPr>
        <p:blipFill rotWithShape="1">
          <a:blip r:embed="rId3">
            <a:alphaModFix/>
          </a:blip>
          <a:srcRect l="31184" t="24201" r="31310" b="9000"/>
          <a:stretch/>
        </p:blipFill>
        <p:spPr>
          <a:xfrm>
            <a:off x="6085178" y="512404"/>
            <a:ext cx="6004560" cy="6137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4C3766-CFCE-4EC7-9AAE-B1325F044FF2}"/>
              </a:ext>
            </a:extLst>
          </p:cNvPr>
          <p:cNvSpPr txBox="1"/>
          <p:nvPr/>
        </p:nvSpPr>
        <p:spPr>
          <a:xfrm>
            <a:off x="1073424" y="2920049"/>
            <a:ext cx="4081669" cy="2708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ptos"/>
                <a:ea typeface="Aptos"/>
                <a:cs typeface="Arial" panose="020B0604020202020204" pitchFamily="34" charset="0"/>
              </a:rPr>
              <a:t>1-Job Flexfield </a:t>
            </a:r>
            <a:endParaRPr lang="en-US" sz="2000" kern="100" dirty="0">
              <a:effectLst/>
              <a:latin typeface="Aptos"/>
              <a:ea typeface="Aptos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ptos"/>
                <a:ea typeface="Aptos"/>
                <a:cs typeface="Arial" panose="020B0604020202020204" pitchFamily="34" charset="0"/>
              </a:rPr>
              <a:t>2-Position Flexfield </a:t>
            </a:r>
            <a:endParaRPr lang="en-US" sz="2000" kern="100" dirty="0">
              <a:effectLst/>
              <a:latin typeface="Aptos"/>
              <a:ea typeface="Aptos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ptos"/>
                <a:ea typeface="Aptos"/>
                <a:cs typeface="Arial" panose="020B0604020202020204" pitchFamily="34" charset="0"/>
              </a:rPr>
              <a:t>3-Grade Flexfield </a:t>
            </a:r>
            <a:endParaRPr lang="en-US" sz="2000" kern="100" dirty="0">
              <a:effectLst/>
              <a:latin typeface="Aptos"/>
              <a:ea typeface="Aptos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ptos"/>
                <a:ea typeface="Aptos"/>
                <a:cs typeface="Arial" panose="020B0604020202020204" pitchFamily="34" charset="0"/>
              </a:rPr>
              <a:t>4-People Group Flexfield </a:t>
            </a:r>
            <a:endParaRPr lang="en-US" sz="2000" kern="100" dirty="0">
              <a:effectLst/>
              <a:latin typeface="Aptos"/>
              <a:ea typeface="Aptos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ptos"/>
                <a:ea typeface="Aptos"/>
                <a:cs typeface="Arial" panose="020B0604020202020204" pitchFamily="34" charset="0"/>
              </a:rPr>
              <a:t>5-Cost Allocation Flexfield </a:t>
            </a:r>
            <a:endParaRPr lang="en-US" sz="2000" kern="100" dirty="0">
              <a:effectLst/>
              <a:latin typeface="Aptos"/>
              <a:ea typeface="Aptos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kern="100" dirty="0">
                <a:effectLst/>
                <a:latin typeface="Aptos"/>
                <a:ea typeface="Aptos"/>
                <a:cs typeface="Arial" panose="020B0604020202020204" pitchFamily="34" charset="0"/>
              </a:rPr>
              <a:t>6-Competence Flexfield</a:t>
            </a:r>
            <a:endParaRPr lang="en-US" sz="2000" kern="100" dirty="0">
              <a:effectLst/>
              <a:latin typeface="Aptos"/>
              <a:ea typeface="Aptos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 txBox="1">
            <a:spLocks noGrp="1"/>
          </p:cNvSpPr>
          <p:nvPr>
            <p:ph type="title"/>
          </p:nvPr>
        </p:nvSpPr>
        <p:spPr>
          <a:xfrm>
            <a:off x="1158242" y="229353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2800"/>
              <a:buFont typeface="Trebuchet MS"/>
              <a:buNone/>
            </a:pPr>
            <a:r>
              <a:rPr lang="en-US" sz="2800" dirty="0"/>
              <a:t>Creating the Organization in the Structure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55E45F-6C7A-469A-A54E-C52E1A8B3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Business Group</a:t>
            </a:r>
          </a:p>
          <a:p>
            <a:r>
              <a:rPr lang="en-US" sz="2800" dirty="0"/>
              <a:t>Legal Entity</a:t>
            </a:r>
          </a:p>
          <a:p>
            <a:r>
              <a:rPr lang="en-US" sz="2800" dirty="0"/>
              <a:t>Operating Units and Departments</a:t>
            </a:r>
          </a:p>
        </p:txBody>
      </p:sp>
      <p:sp>
        <p:nvSpPr>
          <p:cNvPr id="224" name="Google Shape;224;p6"/>
          <p:cNvSpPr/>
          <p:nvPr/>
        </p:nvSpPr>
        <p:spPr>
          <a:xfrm>
            <a:off x="914400" y="1061592"/>
            <a:ext cx="1014984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Oracle HRMS, creating an organization follows a structured process to ensure accurate data management. The key steps include:</a:t>
            </a:r>
            <a:endParaRPr sz="2000" dirty="0"/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title"/>
          </p:nvPr>
        </p:nvSpPr>
        <p:spPr>
          <a:xfrm>
            <a:off x="1232452" y="26504"/>
            <a:ext cx="8625840" cy="81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2800"/>
              <a:buFont typeface="Trebuchet MS"/>
              <a:buNone/>
            </a:pPr>
            <a:r>
              <a:rPr lang="en-US" sz="2800" dirty="0"/>
              <a:t>Linking the Organization to Responsibility</a:t>
            </a:r>
            <a:endParaRPr dirty="0"/>
          </a:p>
        </p:txBody>
      </p:sp>
      <p:sp>
        <p:nvSpPr>
          <p:cNvPr id="231" name="Google Shape;231;p7"/>
          <p:cNvSpPr/>
          <p:nvPr/>
        </p:nvSpPr>
        <p:spPr>
          <a:xfrm>
            <a:off x="463826" y="1862709"/>
            <a:ext cx="4797287" cy="3447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Ensures users have the right access based on their roles.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sz="2000"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Strengthens security by restricting access to specific organizational data.</a:t>
            </a:r>
          </a:p>
          <a:p>
            <a:pPr marR="0" lvl="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sz="2000" dirty="0"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Helps streamline operations by assigning responsibilities correctly.</a:t>
            </a:r>
            <a:endParaRPr sz="2000" dirty="0"/>
          </a:p>
        </p:txBody>
      </p:sp>
      <p:pic>
        <p:nvPicPr>
          <p:cNvPr id="232" name="Google Shape;232;p7"/>
          <p:cNvPicPr preferRelativeResize="0"/>
          <p:nvPr/>
        </p:nvPicPr>
        <p:blipFill rotWithShape="1">
          <a:blip r:embed="rId3">
            <a:alphaModFix/>
          </a:blip>
          <a:srcRect l="27087" t="6483" r="26900" b="12581"/>
          <a:stretch/>
        </p:blipFill>
        <p:spPr>
          <a:xfrm>
            <a:off x="5374640" y="572894"/>
            <a:ext cx="6578821" cy="6026689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 txBox="1"/>
          <p:nvPr/>
        </p:nvSpPr>
        <p:spPr>
          <a:xfrm>
            <a:off x="466694" y="221629"/>
            <a:ext cx="11187485" cy="54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6292"/>
              </a:buClr>
              <a:buSzPts val="2800"/>
              <a:buFont typeface="Calibri"/>
              <a:buNone/>
            </a:pPr>
            <a:r>
              <a:rPr lang="en-US" sz="2800" cap="all" dirty="0">
                <a:latin typeface="+mj-lt"/>
                <a:ea typeface="+mj-ea"/>
                <a:cs typeface="+mj-cs"/>
                <a:sym typeface="Calibri"/>
              </a:rPr>
              <a:t>Comparison of Business Group in Oracle vs. Other ERP Systems</a:t>
            </a:r>
            <a:endParaRPr sz="2800" cap="all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00" name="Google Shape;200;p3"/>
          <p:cNvGraphicFramePr/>
          <p:nvPr>
            <p:extLst>
              <p:ext uri="{D42A27DB-BD31-4B8C-83A1-F6EECF244321}">
                <p14:modId xmlns:p14="http://schemas.microsoft.com/office/powerpoint/2010/main" val="1240277567"/>
              </p:ext>
            </p:extLst>
          </p:nvPr>
        </p:nvGraphicFramePr>
        <p:xfrm>
          <a:off x="212035" y="1208464"/>
          <a:ext cx="11648661" cy="50068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43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1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3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607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Aspect</a:t>
                      </a:r>
                      <a:endParaRPr/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Oracle ERP (Business Group)</a:t>
                      </a:r>
                      <a:endParaRPr dirty="0"/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 ERP Systems</a:t>
                      </a:r>
                      <a:endParaRPr/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024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Flexibility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Allows defining HR policies separately for each Business Group.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5500" marR="5500" marT="55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Often requires additional customization to achieve similar flexibility.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5500" marR="5500" marT="550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024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Multi-Organization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Supports a Multi-Org environment with independent setups.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Some systems offer similar support but with less flexibility.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024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HR Integration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Fully integrated with HR applications like Absence Management and Payroll.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 varies and may require extra configurations.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5500" marR="5500" marT="550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C08F6-CF43-490F-9100-D1AA08B1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553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Work Structure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5C6C74-E111-4853-A1F9-0B6BA3B95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24" y="1812340"/>
            <a:ext cx="6296376" cy="35417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029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86BC78-E745-0F54-1366-BDE564214CD1}"/>
              </a:ext>
            </a:extLst>
          </p:cNvPr>
          <p:cNvSpPr txBox="1"/>
          <p:nvPr/>
        </p:nvSpPr>
        <p:spPr>
          <a:xfrm>
            <a:off x="1885239" y="187226"/>
            <a:ext cx="105752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cap="all" dirty="0">
                <a:latin typeface="+mj-lt"/>
                <a:ea typeface="+mj-ea"/>
                <a:cs typeface="+mj-cs"/>
              </a:rPr>
              <a:t>Employee from Hiring To Firing(Life Cycle) </a:t>
            </a:r>
            <a:endParaRPr lang="en-US" sz="3200" cap="all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16A78E9-EF55-EFC2-F2BB-4C4F413C0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33997"/>
              </p:ext>
            </p:extLst>
          </p:nvPr>
        </p:nvGraphicFramePr>
        <p:xfrm>
          <a:off x="2190041" y="986973"/>
          <a:ext cx="4652772" cy="5391413"/>
        </p:xfrm>
        <a:graphic>
          <a:graphicData uri="http://schemas.openxmlformats.org/drawingml/2006/table">
            <a:tbl>
              <a:tblPr/>
              <a:tblGrid>
                <a:gridCol w="4652772">
                  <a:extLst>
                    <a:ext uri="{9D8B030D-6E8A-4147-A177-3AD203B41FA5}">
                      <a16:colId xmlns:a16="http://schemas.microsoft.com/office/drawing/2014/main" val="4158174005"/>
                    </a:ext>
                  </a:extLst>
                </a:gridCol>
              </a:tblGrid>
              <a:tr h="7156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Agenda</a:t>
                      </a:r>
                    </a:p>
                    <a:p>
                      <a:pPr algn="l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699148"/>
                  </a:ext>
                </a:extLst>
              </a:tr>
              <a:tr h="589423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Quest Group Background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559249"/>
                  </a:ext>
                </a:extLst>
              </a:tr>
              <a:tr h="589423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 Oracle not other applications</a:t>
                      </a:r>
                      <a:endParaRPr lang="ar-E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2726923"/>
                  </a:ext>
                </a:extLst>
              </a:tr>
              <a:tr h="589423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 and Responsibilities </a:t>
                      </a:r>
                      <a:endParaRPr lang="ar-E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838207"/>
                  </a:ext>
                </a:extLst>
              </a:tr>
              <a:tr h="589423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Business Group</a:t>
                      </a:r>
                      <a:r>
                        <a:rPr lang="ar-EG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58317"/>
                  </a:ext>
                </a:extLst>
              </a:tr>
              <a:tr h="589423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Work Structure</a:t>
                      </a:r>
                      <a:endParaRPr lang="ar-E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4582263"/>
                  </a:ext>
                </a:extLst>
              </a:tr>
              <a:tr h="589423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Employees in Oracle</a:t>
                      </a:r>
                      <a:endParaRPr lang="ar-E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1656531"/>
                  </a:ext>
                </a:extLst>
              </a:tr>
              <a:tr h="556165">
                <a:tc>
                  <a:txBody>
                    <a:bodyPr/>
                    <a:lstStyle/>
                    <a:p>
                      <a:pPr marL="342900" indent="-34290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GB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Assign the Payroll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7154594"/>
                  </a:ext>
                </a:extLst>
              </a:tr>
              <a:tr h="58309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296067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E6C36E4E-2253-43B6-85D4-5F237FCD7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6"/>
          <a:stretch/>
        </p:blipFill>
        <p:spPr bwMode="auto">
          <a:xfrm>
            <a:off x="8123581" y="2370716"/>
            <a:ext cx="2912165" cy="254584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02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DCB6-1240-3115-815D-F4B497CED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598FE-2F98-1E23-44F9-38D519F58E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F5ACF-C726-2F31-1B23-D1ED98FD3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212034"/>
            <a:ext cx="11834191" cy="645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578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145B-C3DC-FF06-95BE-AC20F596F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82CD1E-C332-1B11-A5F6-32714AE01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119270"/>
            <a:ext cx="11913706" cy="6573078"/>
          </a:xfrm>
        </p:spPr>
      </p:pic>
    </p:spTree>
    <p:extLst>
      <p:ext uri="{BB962C8B-B14F-4D97-AF65-F5344CB8AC3E}">
        <p14:creationId xmlns:p14="http://schemas.microsoft.com/office/powerpoint/2010/main" val="294183546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C17B-981B-3B07-A8A6-A00D1313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08ECB3-F3C7-43F6-4E0D-8AF01EFB4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51"/>
          <a:stretch/>
        </p:blipFill>
        <p:spPr>
          <a:xfrm>
            <a:off x="132522" y="185530"/>
            <a:ext cx="11913704" cy="6453809"/>
          </a:xfrm>
        </p:spPr>
      </p:pic>
    </p:spTree>
    <p:extLst>
      <p:ext uri="{BB962C8B-B14F-4D97-AF65-F5344CB8AC3E}">
        <p14:creationId xmlns:p14="http://schemas.microsoft.com/office/powerpoint/2010/main" val="275649816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5A639-7F2E-66BE-40A2-411E76BC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41FE1-1C7B-B5A2-93D5-5D7670EEE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9"/>
          <a:stretch/>
        </p:blipFill>
        <p:spPr>
          <a:xfrm>
            <a:off x="364434" y="172278"/>
            <a:ext cx="11589027" cy="63411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56532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4A6A-99E2-BB00-16FE-76756ECF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2BBF9-4907-5F0C-29C5-E6EB4A656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106018"/>
            <a:ext cx="11913704" cy="25576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0F65D-62C2-3776-0B6C-A189BD130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"/>
          <a:stretch/>
        </p:blipFill>
        <p:spPr>
          <a:xfrm>
            <a:off x="145774" y="2663688"/>
            <a:ext cx="11900451" cy="40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273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2B38-386D-7C6E-25A1-DEFDD3C5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96FC4-C213-2451-C5C4-2A3F97157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66"/>
          <a:stretch/>
        </p:blipFill>
        <p:spPr>
          <a:xfrm>
            <a:off x="92765" y="119270"/>
            <a:ext cx="5774096" cy="659958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FFA3C-E16D-80ED-4F67-E182F77B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730" y="119271"/>
            <a:ext cx="6017661" cy="659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9028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E960-2D17-4415-BB99-7CD986874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387" y="23420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Diagrammer 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0BCAB6C-2162-44AA-A8EB-3D47FCDBA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22" y="2357437"/>
            <a:ext cx="3909391" cy="31952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593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D350-8C1F-4D4E-A7B4-B010C78A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144242"/>
            <a:ext cx="9905998" cy="1144021"/>
          </a:xfrm>
        </p:spPr>
        <p:txBody>
          <a:bodyPr/>
          <a:lstStyle/>
          <a:p>
            <a:pPr algn="ctr"/>
            <a:r>
              <a:rPr lang="en-US" sz="3200" dirty="0"/>
              <a:t>                Quest Company Services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17E640-5A29-409C-9303-2C2F972EB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62538"/>
            <a:ext cx="9905999" cy="4611758"/>
          </a:xfrm>
        </p:spPr>
        <p:txBody>
          <a:bodyPr>
            <a:normAutofit/>
          </a:bodyPr>
          <a:lstStyle/>
          <a:p>
            <a:r>
              <a:rPr lang="en-US" dirty="0"/>
              <a:t>Customized HR Solutions</a:t>
            </a:r>
          </a:p>
          <a:p>
            <a:r>
              <a:rPr lang="en-US" dirty="0"/>
              <a:t>Recruitment Process</a:t>
            </a:r>
          </a:p>
          <a:p>
            <a:r>
              <a:rPr lang="en-US" dirty="0"/>
              <a:t>Medical and Social Insurance </a:t>
            </a:r>
          </a:p>
          <a:p>
            <a:r>
              <a:rPr lang="en-US" dirty="0"/>
              <a:t>Cost Efficiency</a:t>
            </a:r>
          </a:p>
          <a:p>
            <a:r>
              <a:rPr lang="en-US" dirty="0"/>
              <a:t>Expert Team 12 hours/6 days Support</a:t>
            </a:r>
          </a:p>
          <a:p>
            <a:r>
              <a:rPr lang="en-US" dirty="0"/>
              <a:t>risk management </a:t>
            </a:r>
          </a:p>
          <a:p>
            <a:r>
              <a:rPr lang="en-US" dirty="0"/>
              <a:t>Employee Development and retention</a:t>
            </a:r>
          </a:p>
          <a:p>
            <a:r>
              <a:rPr lang="en-US" dirty="0"/>
              <a:t>Technology-driven HR solutions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3E613-1ED6-4289-B6BE-1E8CB0CF8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48"/>
          <a:stretch/>
        </p:blipFill>
        <p:spPr bwMode="auto">
          <a:xfrm>
            <a:off x="8136833" y="2196548"/>
            <a:ext cx="2912165" cy="257423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5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3AE2-6C09-4DE0-BB45-4199CDDB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0222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Quest Group Portfolio</a:t>
            </a:r>
          </a:p>
        </p:txBody>
      </p:sp>
      <p:pic>
        <p:nvPicPr>
          <p:cNvPr id="4098" name="Picture 2" descr="Logos Making Sense 2017-18">
            <a:extLst>
              <a:ext uri="{FF2B5EF4-FFF2-40B4-BE49-F238E27FC236}">
                <a16:creationId xmlns:a16="http://schemas.microsoft.com/office/drawing/2014/main" id="{4F701A2A-D0EC-4422-AA9E-4DD4D541A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429" y="2225730"/>
            <a:ext cx="5121965" cy="384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377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5036" y="117732"/>
            <a:ext cx="9905998" cy="996985"/>
          </a:xfrm>
        </p:spPr>
        <p:txBody>
          <a:bodyPr>
            <a:normAutofit/>
          </a:bodyPr>
          <a:lstStyle/>
          <a:p>
            <a:r>
              <a:rPr lang="ar-EG" sz="3200" b="1" dirty="0"/>
              <a:t>  </a:t>
            </a:r>
            <a:r>
              <a:rPr lang="en-US" sz="3200" b="1" dirty="0"/>
              <a:t>  </a:t>
            </a:r>
            <a:r>
              <a:rPr lang="ar-EG" sz="3200" b="1" dirty="0"/>
              <a:t>          </a:t>
            </a:r>
            <a:endParaRPr lang="en-US" sz="3200" b="1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7F8056-2BAF-4901-87AA-C38886980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28" y="879492"/>
            <a:ext cx="6716944" cy="5365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D047A-5F7A-4816-A7E5-024CE3E8E4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36" y="354496"/>
            <a:ext cx="1856711" cy="9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190266-9FAD-497A-A4D1-F5AC9DA6A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" y="212035"/>
            <a:ext cx="11728173" cy="64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2493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1986" y="-119552"/>
            <a:ext cx="9905998" cy="1478570"/>
          </a:xfrm>
        </p:spPr>
        <p:txBody>
          <a:bodyPr/>
          <a:lstStyle/>
          <a:p>
            <a:r>
              <a:rPr lang="ar-EG" dirty="0"/>
              <a:t>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820863"/>
            <a:ext cx="8596313" cy="41354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19931-3520-45E9-B69A-84A2EA6D6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87" y="656176"/>
            <a:ext cx="7036904" cy="554584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56961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CBC6-1931-4607-84D8-61542C72F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Creating user&amp; responsibility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4B703F-3632-4B40-8459-5BD5295A8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43" y="1974574"/>
            <a:ext cx="4505738" cy="299499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371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F25637-9727-4E2C-82B0-C31397021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4" y="318052"/>
            <a:ext cx="11105323" cy="62815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689509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1581</TotalTime>
  <Words>332</Words>
  <Application>Microsoft Office PowerPoint</Application>
  <PresentationFormat>Widescreen</PresentationFormat>
  <Paragraphs>68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Aptos Narrow</vt:lpstr>
      <vt:lpstr>Arial</vt:lpstr>
      <vt:lpstr>Calibri</vt:lpstr>
      <vt:lpstr>Noto Sans Symbols</vt:lpstr>
      <vt:lpstr>Trebuchet MS</vt:lpstr>
      <vt:lpstr>Tw Cen MT</vt:lpstr>
      <vt:lpstr>Circuit</vt:lpstr>
      <vt:lpstr>Oracle HCM</vt:lpstr>
      <vt:lpstr>PowerPoint Presentation</vt:lpstr>
      <vt:lpstr>                Quest Company Services </vt:lpstr>
      <vt:lpstr>Quest Group Portfolio</vt:lpstr>
      <vt:lpstr>              </vt:lpstr>
      <vt:lpstr>PowerPoint Presentation</vt:lpstr>
      <vt:lpstr> </vt:lpstr>
      <vt:lpstr>Creating user&amp; responsibility</vt:lpstr>
      <vt:lpstr>PowerPoint Presentation</vt:lpstr>
      <vt:lpstr>PowerPoint Presentation</vt:lpstr>
      <vt:lpstr>PowerPoint Presentation</vt:lpstr>
      <vt:lpstr>PowerPoint Presentation</vt:lpstr>
      <vt:lpstr>Creating Business Group</vt:lpstr>
      <vt:lpstr>What is a Business Group?</vt:lpstr>
      <vt:lpstr>PowerPoint Presentation</vt:lpstr>
      <vt:lpstr>Creating the Organization in the Structure</vt:lpstr>
      <vt:lpstr>Linking the Organization to Responsibility</vt:lpstr>
      <vt:lpstr>PowerPoint Presentation</vt:lpstr>
      <vt:lpstr>Work Structure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Diagrammer 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</dc:title>
  <dc:creator>Maher</dc:creator>
  <cp:lastModifiedBy>Omar Ashraf Roshdy Abdelrahman</cp:lastModifiedBy>
  <cp:revision>202</cp:revision>
  <dcterms:created xsi:type="dcterms:W3CDTF">2025-01-07T14:40:35Z</dcterms:created>
  <dcterms:modified xsi:type="dcterms:W3CDTF">2025-04-14T06:51:54Z</dcterms:modified>
</cp:coreProperties>
</file>